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Lato" panose="020F0502020204030204" pitchFamily="34" charset="0"/>
      <p:regular r:id="rId26"/>
      <p:bold r:id="rId27"/>
      <p:italic r:id="rId28"/>
      <p:boldItalic r:id="rId29"/>
    </p:embeddedFont>
    <p:embeddedFont>
      <p:font typeface="Montserrat" panose="020F0502020204030204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93" y="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0b368c5af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b0b368c5af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0b368c5af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b0b368c5af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b0b368c5af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b0b368c5af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b0b368c5af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b0b368c5af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b0b368c5af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b0b368c5af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b0b368c5af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b0b368c5af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b0b368c5af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b0b368c5af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b0b368c5af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b0b368c5af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0b368c5af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b0b368c5af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b0b368c5af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b0b368c5af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0b368c5af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0b368c5af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b0b368c5af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b0b368c5af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0b368c5af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b0b368c5af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b0b368c5af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b0b368c5af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b0b368c5af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b0b368c5af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b0b368c5af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b0b368c5af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0b368c5af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0b368c5af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0b368c5af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b0b368c5af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0b368c5af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b0b368c5af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0b368c5af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b0b368c5af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b0b368c5af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b0b368c5af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0b368c5af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b0b368c5af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Full Custom IC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Final  Report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611800"/>
            <a:ext cx="39639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By  Seokchan Kang 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University of Seoul 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School of Electrical and Computer Engineering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>
            <a:spLocks noGrp="1"/>
          </p:cNvSpPr>
          <p:nvPr>
            <p:ph type="title"/>
          </p:nvPr>
        </p:nvSpPr>
        <p:spPr>
          <a:xfrm>
            <a:off x="1150450" y="1061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XOR gate (2)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8" name="Google Shape;228;p22"/>
          <p:cNvSpPr txBox="1">
            <a:spLocks noGrp="1"/>
          </p:cNvSpPr>
          <p:nvPr>
            <p:ph type="body" idx="1"/>
          </p:nvPr>
        </p:nvSpPr>
        <p:spPr>
          <a:xfrm>
            <a:off x="214690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&lt;Simulation&gt;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229" name="Google Shape;229;p22"/>
          <p:cNvSpPr txBox="1">
            <a:spLocks noGrp="1"/>
          </p:cNvSpPr>
          <p:nvPr>
            <p:ph type="body" idx="1"/>
          </p:nvPr>
        </p:nvSpPr>
        <p:spPr>
          <a:xfrm>
            <a:off x="646860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&lt;Layout&gt;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230" name="Google Shape;230;p22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University of Seoul </a:t>
            </a:r>
            <a:endParaRPr/>
          </a:p>
        </p:txBody>
      </p:sp>
      <p:pic>
        <p:nvPicPr>
          <p:cNvPr id="231" name="Google Shape;2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275" y="1253875"/>
            <a:ext cx="3175099" cy="381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75" y="1307850"/>
            <a:ext cx="5062476" cy="2826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>
            <a:spLocks noGrp="1"/>
          </p:cNvSpPr>
          <p:nvPr>
            <p:ph type="title"/>
          </p:nvPr>
        </p:nvSpPr>
        <p:spPr>
          <a:xfrm>
            <a:off x="1150450" y="1061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 2:1 MUX _ LOGIC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38" name="Google Shape;238;p23"/>
          <p:cNvSpPr txBox="1">
            <a:spLocks noGrp="1"/>
          </p:cNvSpPr>
          <p:nvPr>
            <p:ph type="body" idx="1"/>
          </p:nvPr>
        </p:nvSpPr>
        <p:spPr>
          <a:xfrm>
            <a:off x="129750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&lt;Schematic&gt;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239" name="Google Shape;239;p23"/>
          <p:cNvSpPr txBox="1">
            <a:spLocks noGrp="1"/>
          </p:cNvSpPr>
          <p:nvPr>
            <p:ph type="body" idx="1"/>
          </p:nvPr>
        </p:nvSpPr>
        <p:spPr>
          <a:xfrm>
            <a:off x="435575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&lt;Symbol&gt;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240" name="Google Shape;240;p23"/>
          <p:cNvSpPr txBox="1">
            <a:spLocks noGrp="1"/>
          </p:cNvSpPr>
          <p:nvPr>
            <p:ph type="body" idx="1"/>
          </p:nvPr>
        </p:nvSpPr>
        <p:spPr>
          <a:xfrm>
            <a:off x="7066875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&lt;Layout&gt;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241" name="Google Shape;241;p23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University of Seoul </a:t>
            </a:r>
            <a:endParaRPr/>
          </a:p>
        </p:txBody>
      </p:sp>
      <p:pic>
        <p:nvPicPr>
          <p:cNvPr id="242" name="Google Shape;2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250" y="1307850"/>
            <a:ext cx="2769709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425" y="1307850"/>
            <a:ext cx="207645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625" y="1307850"/>
            <a:ext cx="3444626" cy="2248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>
            <a:spLocks noGrp="1"/>
          </p:cNvSpPr>
          <p:nvPr>
            <p:ph type="title"/>
          </p:nvPr>
        </p:nvSpPr>
        <p:spPr>
          <a:xfrm>
            <a:off x="1150450" y="1061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 2:1 MUX _ Switch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50" name="Google Shape;250;p24"/>
          <p:cNvSpPr txBox="1">
            <a:spLocks noGrp="1"/>
          </p:cNvSpPr>
          <p:nvPr>
            <p:ph type="body" idx="1"/>
          </p:nvPr>
        </p:nvSpPr>
        <p:spPr>
          <a:xfrm>
            <a:off x="129750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&lt;Schematic&gt;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251" name="Google Shape;251;p24"/>
          <p:cNvSpPr txBox="1">
            <a:spLocks noGrp="1"/>
          </p:cNvSpPr>
          <p:nvPr>
            <p:ph type="body" idx="1"/>
          </p:nvPr>
        </p:nvSpPr>
        <p:spPr>
          <a:xfrm>
            <a:off x="435575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&lt;Symbol&gt;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252" name="Google Shape;252;p24"/>
          <p:cNvSpPr txBox="1">
            <a:spLocks noGrp="1"/>
          </p:cNvSpPr>
          <p:nvPr>
            <p:ph type="body" idx="1"/>
          </p:nvPr>
        </p:nvSpPr>
        <p:spPr>
          <a:xfrm>
            <a:off x="7066875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&lt;Layout&gt;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University of Seoul </a:t>
            </a:r>
            <a:endParaRPr/>
          </a:p>
        </p:txBody>
      </p:sp>
      <p:pic>
        <p:nvPicPr>
          <p:cNvPr id="254" name="Google Shape;2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550" y="1307850"/>
            <a:ext cx="2525650" cy="18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8325" y="1307850"/>
            <a:ext cx="2101002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700" y="1307850"/>
            <a:ext cx="3102275" cy="2332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>
            <a:spLocks noGrp="1"/>
          </p:cNvSpPr>
          <p:nvPr>
            <p:ph type="title"/>
          </p:nvPr>
        </p:nvSpPr>
        <p:spPr>
          <a:xfrm>
            <a:off x="1150450" y="1061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 4:1 MUX _ LOGIC (1)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62" name="Google Shape;262;p25"/>
          <p:cNvSpPr txBox="1">
            <a:spLocks noGrp="1"/>
          </p:cNvSpPr>
          <p:nvPr>
            <p:ph type="body" idx="1"/>
          </p:nvPr>
        </p:nvSpPr>
        <p:spPr>
          <a:xfrm>
            <a:off x="174805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&lt;Schematic&gt;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263" name="Google Shape;263;p25"/>
          <p:cNvSpPr txBox="1">
            <a:spLocks noGrp="1"/>
          </p:cNvSpPr>
          <p:nvPr>
            <p:ph type="body" idx="1"/>
          </p:nvPr>
        </p:nvSpPr>
        <p:spPr>
          <a:xfrm>
            <a:off x="6785775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&lt;Symbol&gt;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University of Seoul </a:t>
            </a:r>
            <a:endParaRPr/>
          </a:p>
        </p:txBody>
      </p:sp>
      <p:pic>
        <p:nvPicPr>
          <p:cNvPr id="265" name="Google Shape;2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75" y="1541500"/>
            <a:ext cx="4138925" cy="28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4600" y="1541500"/>
            <a:ext cx="2886075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>
            <a:spLocks noGrp="1"/>
          </p:cNvSpPr>
          <p:nvPr>
            <p:ph type="title"/>
          </p:nvPr>
        </p:nvSpPr>
        <p:spPr>
          <a:xfrm>
            <a:off x="1150450" y="1061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 4:1 MUX _ LOGIC (2)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72" name="Google Shape;272;p26"/>
          <p:cNvSpPr txBox="1">
            <a:spLocks noGrp="1"/>
          </p:cNvSpPr>
          <p:nvPr>
            <p:ph type="body" idx="1"/>
          </p:nvPr>
        </p:nvSpPr>
        <p:spPr>
          <a:xfrm>
            <a:off x="1844100" y="896475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&lt;Simulation&gt;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273" name="Google Shape;273;p26"/>
          <p:cNvSpPr txBox="1">
            <a:spLocks noGrp="1"/>
          </p:cNvSpPr>
          <p:nvPr>
            <p:ph type="body" idx="1"/>
          </p:nvPr>
        </p:nvSpPr>
        <p:spPr>
          <a:xfrm>
            <a:off x="6616325" y="896475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&lt;Layout&gt;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274" name="Google Shape;274;p26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University of Seoul </a:t>
            </a:r>
            <a:endParaRPr/>
          </a:p>
        </p:txBody>
      </p:sp>
      <p:pic>
        <p:nvPicPr>
          <p:cNvPr id="275" name="Google Shape;2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0" y="1415925"/>
            <a:ext cx="4191000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15925"/>
            <a:ext cx="4648198" cy="2794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"/>
          <p:cNvSpPr txBox="1">
            <a:spLocks noGrp="1"/>
          </p:cNvSpPr>
          <p:nvPr>
            <p:ph type="title"/>
          </p:nvPr>
        </p:nvSpPr>
        <p:spPr>
          <a:xfrm>
            <a:off x="1150450" y="1061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 4:1 MUX _ Switch 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82" name="Google Shape;282;p27"/>
          <p:cNvSpPr txBox="1">
            <a:spLocks noGrp="1"/>
          </p:cNvSpPr>
          <p:nvPr>
            <p:ph type="body" idx="1"/>
          </p:nvPr>
        </p:nvSpPr>
        <p:spPr>
          <a:xfrm>
            <a:off x="129750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&lt;Schematic&gt;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283" name="Google Shape;283;p27"/>
          <p:cNvSpPr txBox="1">
            <a:spLocks noGrp="1"/>
          </p:cNvSpPr>
          <p:nvPr>
            <p:ph type="body" idx="1"/>
          </p:nvPr>
        </p:nvSpPr>
        <p:spPr>
          <a:xfrm>
            <a:off x="435575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&lt;Symbol&gt;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284" name="Google Shape;284;p27"/>
          <p:cNvSpPr txBox="1">
            <a:spLocks noGrp="1"/>
          </p:cNvSpPr>
          <p:nvPr>
            <p:ph type="body" idx="1"/>
          </p:nvPr>
        </p:nvSpPr>
        <p:spPr>
          <a:xfrm>
            <a:off x="7066875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&lt;Layout&gt;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University of Seoul </a:t>
            </a:r>
            <a:endParaRPr/>
          </a:p>
        </p:txBody>
      </p:sp>
      <p:pic>
        <p:nvPicPr>
          <p:cNvPr id="286" name="Google Shape;2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550" y="1307850"/>
            <a:ext cx="2898050" cy="32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613" y="1307850"/>
            <a:ext cx="2429050" cy="19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307850"/>
            <a:ext cx="3258812" cy="244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>
            <a:spLocks noGrp="1"/>
          </p:cNvSpPr>
          <p:nvPr>
            <p:ph type="title"/>
          </p:nvPr>
        </p:nvSpPr>
        <p:spPr>
          <a:xfrm>
            <a:off x="1150450" y="1061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HALF ADDER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94" name="Google Shape;294;p28"/>
          <p:cNvSpPr txBox="1">
            <a:spLocks noGrp="1"/>
          </p:cNvSpPr>
          <p:nvPr>
            <p:ph type="body" idx="1"/>
          </p:nvPr>
        </p:nvSpPr>
        <p:spPr>
          <a:xfrm>
            <a:off x="129750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&lt;Schematic&gt;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295" name="Google Shape;295;p28"/>
          <p:cNvSpPr txBox="1">
            <a:spLocks noGrp="1"/>
          </p:cNvSpPr>
          <p:nvPr>
            <p:ph type="body" idx="1"/>
          </p:nvPr>
        </p:nvSpPr>
        <p:spPr>
          <a:xfrm>
            <a:off x="435575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&lt;Symbol&gt;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296" name="Google Shape;296;p28"/>
          <p:cNvSpPr txBox="1">
            <a:spLocks noGrp="1"/>
          </p:cNvSpPr>
          <p:nvPr>
            <p:ph type="body" idx="1"/>
          </p:nvPr>
        </p:nvSpPr>
        <p:spPr>
          <a:xfrm>
            <a:off x="7066875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&lt;Layout&gt;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University of Seoul </a:t>
            </a:r>
            <a:endParaRPr/>
          </a:p>
        </p:txBody>
      </p:sp>
      <p:pic>
        <p:nvPicPr>
          <p:cNvPr id="298" name="Google Shape;298;p28"/>
          <p:cNvPicPr preferRelativeResize="0"/>
          <p:nvPr/>
        </p:nvPicPr>
        <p:blipFill rotWithShape="1">
          <a:blip r:embed="rId3">
            <a:alphaModFix/>
          </a:blip>
          <a:srcRect r="19276"/>
          <a:stretch/>
        </p:blipFill>
        <p:spPr>
          <a:xfrm>
            <a:off x="6042500" y="1482400"/>
            <a:ext cx="2807150" cy="25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2250" y="1482400"/>
            <a:ext cx="2072325" cy="14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75" y="1482400"/>
            <a:ext cx="3445350" cy="1860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>
            <a:spLocks noGrp="1"/>
          </p:cNvSpPr>
          <p:nvPr>
            <p:ph type="title"/>
          </p:nvPr>
        </p:nvSpPr>
        <p:spPr>
          <a:xfrm>
            <a:off x="1150450" y="1061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FULL ADDER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06" name="Google Shape;306;p29"/>
          <p:cNvSpPr txBox="1">
            <a:spLocks noGrp="1"/>
          </p:cNvSpPr>
          <p:nvPr>
            <p:ph type="body" idx="1"/>
          </p:nvPr>
        </p:nvSpPr>
        <p:spPr>
          <a:xfrm>
            <a:off x="129750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&lt;Schematic&gt;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307" name="Google Shape;307;p29"/>
          <p:cNvSpPr txBox="1">
            <a:spLocks noGrp="1"/>
          </p:cNvSpPr>
          <p:nvPr>
            <p:ph type="body" idx="1"/>
          </p:nvPr>
        </p:nvSpPr>
        <p:spPr>
          <a:xfrm>
            <a:off x="5870325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&lt;Layout&gt;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308" name="Google Shape;308;p29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University of Seoul </a:t>
            </a:r>
            <a:endParaRPr/>
          </a:p>
        </p:txBody>
      </p:sp>
      <p:pic>
        <p:nvPicPr>
          <p:cNvPr id="309" name="Google Shape;3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075" y="1329775"/>
            <a:ext cx="5195375" cy="24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60250"/>
            <a:ext cx="3444275" cy="235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>
            <a:spLocks noGrp="1"/>
          </p:cNvSpPr>
          <p:nvPr>
            <p:ph type="title"/>
          </p:nvPr>
        </p:nvSpPr>
        <p:spPr>
          <a:xfrm>
            <a:off x="1150450" y="1061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4-BIT ADDER (1)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16" name="Google Shape;316;p30"/>
          <p:cNvSpPr txBox="1">
            <a:spLocks noGrp="1"/>
          </p:cNvSpPr>
          <p:nvPr>
            <p:ph type="body" idx="1"/>
          </p:nvPr>
        </p:nvSpPr>
        <p:spPr>
          <a:xfrm>
            <a:off x="2172488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&lt;Schematic&gt;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317" name="Google Shape;317;p30"/>
          <p:cNvSpPr txBox="1">
            <a:spLocks noGrp="1"/>
          </p:cNvSpPr>
          <p:nvPr>
            <p:ph type="body" idx="1"/>
          </p:nvPr>
        </p:nvSpPr>
        <p:spPr>
          <a:xfrm>
            <a:off x="671195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&lt;Symbol&gt;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318" name="Google Shape;318;p30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University of Seoul </a:t>
            </a:r>
            <a:endParaRPr/>
          </a:p>
        </p:txBody>
      </p:sp>
      <p:pic>
        <p:nvPicPr>
          <p:cNvPr id="319" name="Google Shape;3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299" y="1452850"/>
            <a:ext cx="2914650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575" y="1452850"/>
            <a:ext cx="4995725" cy="24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50450" y="1061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4-BIT ADDER (2)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1"/>
          </p:nvPr>
        </p:nvSpPr>
        <p:spPr>
          <a:xfrm>
            <a:off x="4149375" y="11180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&lt;Layout&gt;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327" name="Google Shape;327;p31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University of Seoul </a:t>
            </a:r>
            <a:endParaRPr/>
          </a:p>
        </p:txBody>
      </p:sp>
      <p:pic>
        <p:nvPicPr>
          <p:cNvPr id="328" name="Google Shape;3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55125"/>
            <a:ext cx="8839199" cy="1764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0450" y="1061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NOT gate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&lt;Schematic&gt;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1"/>
          </p:nvPr>
        </p:nvSpPr>
        <p:spPr>
          <a:xfrm>
            <a:off x="435575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&lt;Symbol&gt;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43" name="Google Shape;143;p14"/>
          <p:cNvSpPr txBox="1">
            <a:spLocks noGrp="1"/>
          </p:cNvSpPr>
          <p:nvPr>
            <p:ph type="body" idx="1"/>
          </p:nvPr>
        </p:nvSpPr>
        <p:spPr>
          <a:xfrm>
            <a:off x="7066875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&lt;Layout&gt;</a:t>
            </a:r>
            <a:endParaRPr b="1">
              <a:solidFill>
                <a:srgbClr val="1155CC"/>
              </a:solidFill>
            </a:endParaRPr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3475" y="1307850"/>
            <a:ext cx="2164825" cy="37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913" y="1599075"/>
            <a:ext cx="3419075" cy="2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5787" y="1596550"/>
            <a:ext cx="2605688" cy="1950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>
            <a:spLocks noGrp="1"/>
          </p:cNvSpPr>
          <p:nvPr>
            <p:ph type="title"/>
          </p:nvPr>
        </p:nvSpPr>
        <p:spPr>
          <a:xfrm>
            <a:off x="1150450" y="1061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4-BIT ADDER/SUBTRACTOR (1)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34" name="Google Shape;334;p32"/>
          <p:cNvSpPr txBox="1">
            <a:spLocks noGrp="1"/>
          </p:cNvSpPr>
          <p:nvPr>
            <p:ph type="body" idx="1"/>
          </p:nvPr>
        </p:nvSpPr>
        <p:spPr>
          <a:xfrm>
            <a:off x="180810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&lt;Schematic&gt;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335" name="Google Shape;335;p32"/>
          <p:cNvSpPr txBox="1">
            <a:spLocks noGrp="1"/>
          </p:cNvSpPr>
          <p:nvPr>
            <p:ph type="body" idx="1"/>
          </p:nvPr>
        </p:nvSpPr>
        <p:spPr>
          <a:xfrm>
            <a:off x="6793175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&lt;Symbol&gt;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336" name="Google Shape;336;p32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University of Seoul </a:t>
            </a:r>
            <a:endParaRPr/>
          </a:p>
        </p:txBody>
      </p:sp>
      <p:pic>
        <p:nvPicPr>
          <p:cNvPr id="337" name="Google Shape;3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975" y="1401150"/>
            <a:ext cx="2990850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550" y="1401150"/>
            <a:ext cx="5387175" cy="2981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/>
          </p:nvPr>
        </p:nvSpPr>
        <p:spPr>
          <a:xfrm>
            <a:off x="1150450" y="1061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4-BIT ADDER/SUBTRACTOR (2)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44" name="Google Shape;344;p33"/>
          <p:cNvSpPr txBox="1">
            <a:spLocks noGrp="1"/>
          </p:cNvSpPr>
          <p:nvPr>
            <p:ph type="body" idx="1"/>
          </p:nvPr>
        </p:nvSpPr>
        <p:spPr>
          <a:xfrm>
            <a:off x="4149375" y="11180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&lt;Layout&gt;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345" name="Google Shape;345;p33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University of Seoul </a:t>
            </a:r>
            <a:endParaRPr/>
          </a:p>
        </p:txBody>
      </p:sp>
      <p:pic>
        <p:nvPicPr>
          <p:cNvPr id="346" name="Google Shape;3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650" y="2086300"/>
            <a:ext cx="8554526" cy="15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>
            <a:spLocks noGrp="1"/>
          </p:cNvSpPr>
          <p:nvPr>
            <p:ph type="title"/>
          </p:nvPr>
        </p:nvSpPr>
        <p:spPr>
          <a:xfrm>
            <a:off x="1150450" y="1061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Design Verification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52" name="Google Shape;352;p34"/>
          <p:cNvSpPr txBox="1">
            <a:spLocks noGrp="1"/>
          </p:cNvSpPr>
          <p:nvPr>
            <p:ph type="body" idx="1"/>
          </p:nvPr>
        </p:nvSpPr>
        <p:spPr>
          <a:xfrm>
            <a:off x="2066500" y="11254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&lt;DRC&gt;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353" name="Google Shape;353;p34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University of Seoul </a:t>
            </a:r>
            <a:endParaRPr/>
          </a:p>
        </p:txBody>
      </p:sp>
      <p:sp>
        <p:nvSpPr>
          <p:cNvPr id="354" name="Google Shape;354;p34"/>
          <p:cNvSpPr txBox="1">
            <a:spLocks noGrp="1"/>
          </p:cNvSpPr>
          <p:nvPr>
            <p:ph type="body" idx="1"/>
          </p:nvPr>
        </p:nvSpPr>
        <p:spPr>
          <a:xfrm>
            <a:off x="5948900" y="11254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&lt;LVS&gt;</a:t>
            </a:r>
            <a:endParaRPr b="1">
              <a:solidFill>
                <a:srgbClr val="1155CC"/>
              </a:solidFill>
            </a:endParaRPr>
          </a:p>
        </p:txBody>
      </p:sp>
      <p:pic>
        <p:nvPicPr>
          <p:cNvPr id="355" name="Google Shape;3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150" y="1686375"/>
            <a:ext cx="3570199" cy="16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225" y="1735725"/>
            <a:ext cx="199072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title"/>
          </p:nvPr>
        </p:nvSpPr>
        <p:spPr>
          <a:xfrm>
            <a:off x="3645050" y="2077775"/>
            <a:ext cx="4627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Thank you!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62" name="Google Shape;362;p35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University of Seoul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title"/>
          </p:nvPr>
        </p:nvSpPr>
        <p:spPr>
          <a:xfrm>
            <a:off x="1150450" y="1061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 2-input NAND gate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52" name="Google Shape;152;p15"/>
          <p:cNvSpPr txBox="1">
            <a:spLocks noGrp="1"/>
          </p:cNvSpPr>
          <p:nvPr>
            <p:ph type="body" idx="1"/>
          </p:nvPr>
        </p:nvSpPr>
        <p:spPr>
          <a:xfrm>
            <a:off x="129750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&lt;Schematic&gt;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53" name="Google Shape;153;p15"/>
          <p:cNvSpPr txBox="1">
            <a:spLocks noGrp="1"/>
          </p:cNvSpPr>
          <p:nvPr>
            <p:ph type="body" idx="1"/>
          </p:nvPr>
        </p:nvSpPr>
        <p:spPr>
          <a:xfrm>
            <a:off x="489480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&lt;Symbol&gt;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54" name="Google Shape;154;p15"/>
          <p:cNvSpPr txBox="1">
            <a:spLocks noGrp="1"/>
          </p:cNvSpPr>
          <p:nvPr>
            <p:ph type="body" idx="1"/>
          </p:nvPr>
        </p:nvSpPr>
        <p:spPr>
          <a:xfrm>
            <a:off x="7379975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&lt;Layout&gt;</a:t>
            </a:r>
            <a:endParaRPr b="1">
              <a:solidFill>
                <a:srgbClr val="1155CC"/>
              </a:solidFill>
            </a:endParaRPr>
          </a:p>
        </p:txBody>
      </p:sp>
      <p:pic>
        <p:nvPicPr>
          <p:cNvPr id="155" name="Google Shape;15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1800" y="1307850"/>
            <a:ext cx="1487002" cy="381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40400"/>
            <a:ext cx="3641150" cy="340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1100" y="1434850"/>
            <a:ext cx="2920750" cy="2273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1150450" y="1061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 2-input NOR gate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129750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&lt;Schematic&gt;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64" name="Google Shape;164;p16"/>
          <p:cNvSpPr txBox="1">
            <a:spLocks noGrp="1"/>
          </p:cNvSpPr>
          <p:nvPr>
            <p:ph type="body" idx="1"/>
          </p:nvPr>
        </p:nvSpPr>
        <p:spPr>
          <a:xfrm>
            <a:off x="435575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&lt;Symbol&gt;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65" name="Google Shape;165;p16"/>
          <p:cNvSpPr txBox="1">
            <a:spLocks noGrp="1"/>
          </p:cNvSpPr>
          <p:nvPr>
            <p:ph type="body" idx="1"/>
          </p:nvPr>
        </p:nvSpPr>
        <p:spPr>
          <a:xfrm>
            <a:off x="7066875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&lt;Layout&gt;</a:t>
            </a:r>
            <a:endParaRPr b="1">
              <a:solidFill>
                <a:srgbClr val="1155CC"/>
              </a:solidFill>
            </a:endParaRPr>
          </a:p>
        </p:txBody>
      </p:sp>
      <p:pic>
        <p:nvPicPr>
          <p:cNvPr id="166" name="Google Shape;16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600" y="1189825"/>
            <a:ext cx="1369175" cy="39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375" y="1490000"/>
            <a:ext cx="3341025" cy="2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460250"/>
            <a:ext cx="2865576" cy="252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title"/>
          </p:nvPr>
        </p:nvSpPr>
        <p:spPr>
          <a:xfrm>
            <a:off x="1150450" y="1061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  3-input NAND gate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174" name="Google Shape;174;p17"/>
          <p:cNvSpPr txBox="1">
            <a:spLocks noGrp="1"/>
          </p:cNvSpPr>
          <p:nvPr>
            <p:ph type="body" idx="1"/>
          </p:nvPr>
        </p:nvSpPr>
        <p:spPr>
          <a:xfrm>
            <a:off x="129750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&lt;Schematic&gt;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75" name="Google Shape;175;p17"/>
          <p:cNvSpPr txBox="1">
            <a:spLocks noGrp="1"/>
          </p:cNvSpPr>
          <p:nvPr>
            <p:ph type="body" idx="1"/>
          </p:nvPr>
        </p:nvSpPr>
        <p:spPr>
          <a:xfrm>
            <a:off x="435575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&lt;Symbol&gt;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76" name="Google Shape;176;p17"/>
          <p:cNvSpPr txBox="1">
            <a:spLocks noGrp="1"/>
          </p:cNvSpPr>
          <p:nvPr>
            <p:ph type="body" idx="1"/>
          </p:nvPr>
        </p:nvSpPr>
        <p:spPr>
          <a:xfrm>
            <a:off x="7066875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&lt;Layout&gt;</a:t>
            </a:r>
            <a:endParaRPr b="1">
              <a:solidFill>
                <a:srgbClr val="1155CC"/>
              </a:solidFill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9972" y="1190097"/>
            <a:ext cx="1898275" cy="38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5925" y="1314450"/>
            <a:ext cx="30861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314450"/>
            <a:ext cx="3031125" cy="3373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1150450" y="1061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   3-input NOR gate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129750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&lt;Schematic&gt;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1"/>
          </p:nvPr>
        </p:nvSpPr>
        <p:spPr>
          <a:xfrm>
            <a:off x="4646788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&lt;Symbol&gt;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1"/>
          </p:nvPr>
        </p:nvSpPr>
        <p:spPr>
          <a:xfrm>
            <a:off x="741400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&lt;Layout&gt;</a:t>
            </a:r>
            <a:endParaRPr b="1">
              <a:solidFill>
                <a:srgbClr val="1155CC"/>
              </a:solidFill>
            </a:endParaRPr>
          </a:p>
        </p:txBody>
      </p:sp>
      <p:pic>
        <p:nvPicPr>
          <p:cNvPr id="188" name="Google Shape;1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088" y="1460250"/>
            <a:ext cx="2980788" cy="233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5299" y="1307850"/>
            <a:ext cx="1392533" cy="38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" y="1460250"/>
            <a:ext cx="3498625" cy="302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1150450" y="1061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    4-input NAND gate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129750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&lt;Schematic&gt;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435575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&lt;Symbol&gt;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98" name="Google Shape;198;p19"/>
          <p:cNvSpPr txBox="1">
            <a:spLocks noGrp="1"/>
          </p:cNvSpPr>
          <p:nvPr>
            <p:ph type="body" idx="1"/>
          </p:nvPr>
        </p:nvSpPr>
        <p:spPr>
          <a:xfrm>
            <a:off x="7066875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&lt;Layout&gt;</a:t>
            </a:r>
            <a:endParaRPr b="1">
              <a:solidFill>
                <a:srgbClr val="1155CC"/>
              </a:solidFill>
            </a:endParaRPr>
          </a:p>
        </p:txBody>
      </p:sp>
      <p:pic>
        <p:nvPicPr>
          <p:cNvPr id="199" name="Google Shape;1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3775" y="1307850"/>
            <a:ext cx="2338102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225" y="1307850"/>
            <a:ext cx="2670950" cy="225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150" y="1307850"/>
            <a:ext cx="3285463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>
            <a:spLocks noGrp="1"/>
          </p:cNvSpPr>
          <p:nvPr>
            <p:ph type="title"/>
          </p:nvPr>
        </p:nvSpPr>
        <p:spPr>
          <a:xfrm>
            <a:off x="1150450" y="1061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    4-input NOR gate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207" name="Google Shape;207;p20"/>
          <p:cNvSpPr txBox="1">
            <a:spLocks noGrp="1"/>
          </p:cNvSpPr>
          <p:nvPr>
            <p:ph type="body" idx="1"/>
          </p:nvPr>
        </p:nvSpPr>
        <p:spPr>
          <a:xfrm>
            <a:off x="129750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&lt;Schematic&gt;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208" name="Google Shape;208;p20"/>
          <p:cNvSpPr txBox="1">
            <a:spLocks noGrp="1"/>
          </p:cNvSpPr>
          <p:nvPr>
            <p:ph type="body" idx="1"/>
          </p:nvPr>
        </p:nvSpPr>
        <p:spPr>
          <a:xfrm>
            <a:off x="435575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&lt;Symbol&gt;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209" name="Google Shape;209;p20"/>
          <p:cNvSpPr txBox="1">
            <a:spLocks noGrp="1"/>
          </p:cNvSpPr>
          <p:nvPr>
            <p:ph type="body" idx="1"/>
          </p:nvPr>
        </p:nvSpPr>
        <p:spPr>
          <a:xfrm>
            <a:off x="7066875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&lt;Layout&gt;</a:t>
            </a:r>
            <a:endParaRPr b="1">
              <a:solidFill>
                <a:srgbClr val="1155CC"/>
              </a:solidFill>
            </a:endParaRPr>
          </a:p>
        </p:txBody>
      </p:sp>
      <p:pic>
        <p:nvPicPr>
          <p:cNvPr id="210" name="Google Shape;2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588" y="1159623"/>
            <a:ext cx="1694475" cy="38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8100" y="1223900"/>
            <a:ext cx="2769550" cy="23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625" y="1223900"/>
            <a:ext cx="3183300" cy="298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>
            <a:spLocks noGrp="1"/>
          </p:cNvSpPr>
          <p:nvPr>
            <p:ph type="title"/>
          </p:nvPr>
        </p:nvSpPr>
        <p:spPr>
          <a:xfrm>
            <a:off x="1150450" y="1061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XOR gate (1)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8" name="Google Shape;218;p21"/>
          <p:cNvSpPr txBox="1">
            <a:spLocks noGrp="1"/>
          </p:cNvSpPr>
          <p:nvPr>
            <p:ph type="body" idx="1"/>
          </p:nvPr>
        </p:nvSpPr>
        <p:spPr>
          <a:xfrm>
            <a:off x="180810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&lt;Schematic&gt;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219" name="Google Shape;219;p21"/>
          <p:cNvSpPr txBox="1">
            <a:spLocks noGrp="1"/>
          </p:cNvSpPr>
          <p:nvPr>
            <p:ph type="body" idx="1"/>
          </p:nvPr>
        </p:nvSpPr>
        <p:spPr>
          <a:xfrm>
            <a:off x="6149000" y="852150"/>
            <a:ext cx="1191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rgbClr val="1155CC"/>
                </a:solidFill>
              </a:rPr>
              <a:t>&lt;Symbol&gt;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University of Seoul </a:t>
            </a:r>
            <a:endParaRPr/>
          </a:p>
        </p:txBody>
      </p:sp>
      <p:pic>
        <p:nvPicPr>
          <p:cNvPr id="221" name="Google Shape;2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675" y="1426025"/>
            <a:ext cx="3552825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900" y="1426025"/>
            <a:ext cx="308610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</Words>
  <Application>Microsoft Office PowerPoint</Application>
  <PresentationFormat>On-screen Show (16:9)</PresentationFormat>
  <Paragraphs>93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Lato</vt:lpstr>
      <vt:lpstr>Montserrat</vt:lpstr>
      <vt:lpstr>Focus</vt:lpstr>
      <vt:lpstr>Full Custom IC  Final  Report</vt:lpstr>
      <vt:lpstr>NOT gate </vt:lpstr>
      <vt:lpstr> 2-input NAND gate </vt:lpstr>
      <vt:lpstr> 2-input NOR gate</vt:lpstr>
      <vt:lpstr>  3-input NAND gate  </vt:lpstr>
      <vt:lpstr>   3-input NOR gate  </vt:lpstr>
      <vt:lpstr>    4-input NAND gate  </vt:lpstr>
      <vt:lpstr>    4-input NOR gate  </vt:lpstr>
      <vt:lpstr>XOR gate (1)</vt:lpstr>
      <vt:lpstr>XOR gate (2)</vt:lpstr>
      <vt:lpstr> 2:1 MUX _ LOGIC </vt:lpstr>
      <vt:lpstr> 2:1 MUX _ Switch</vt:lpstr>
      <vt:lpstr> 4:1 MUX _ LOGIC (1)</vt:lpstr>
      <vt:lpstr> 4:1 MUX _ LOGIC (2)</vt:lpstr>
      <vt:lpstr> 4:1 MUX _ Switch  </vt:lpstr>
      <vt:lpstr>HALF ADDER</vt:lpstr>
      <vt:lpstr>FULL ADDER</vt:lpstr>
      <vt:lpstr>4-BIT ADDER (1)</vt:lpstr>
      <vt:lpstr>4-BIT ADDER (2)</vt:lpstr>
      <vt:lpstr>4-BIT ADDER/SUBTRACTOR (1)</vt:lpstr>
      <vt:lpstr>4-BIT ADDER/SUBTRACTOR (2)</vt:lpstr>
      <vt:lpstr>Design Verification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Roy kang</dc:creator>
  <cp:lastModifiedBy>Roy kang</cp:lastModifiedBy>
  <cp:revision>1</cp:revision>
  <dcterms:modified xsi:type="dcterms:W3CDTF">2025-09-04T02:05:55Z</dcterms:modified>
</cp:coreProperties>
</file>